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Source Code Pr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SourceCodePro-bold.fntdata"/><Relationship Id="rId23" Type="http://schemas.openxmlformats.org/officeDocument/2006/relationships/font" Target="fonts/SourceCodePr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ourceCodePro-boldItalic.fntdata"/><Relationship Id="rId25" Type="http://schemas.openxmlformats.org/officeDocument/2006/relationships/font" Target="fonts/SourceCodePr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인공지능을 활용한 반자동 데이터 라벨링 플랫폼 발표를 시작하겠습니다.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전체적인 데이터 구조입니다.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먼저 react front-end에서 query나 mutation을 요청합니다.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query는 REST API의 GET과 유사한 형태로 데이터를 요청하는 역할입니다. 예를 들어 프로젝트 목록을 가져오거나 이미지를 가져옵니다.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mutation은 REST API의 POST와 유사한 형태로 데이터를 변조하는 역할입니다. 예를 들어 작업을 업로드 하거나 이미지를 업로드 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query나 mutation요청은 resolver로 가게 됩니다. resolver에서 요청에 맞는 작업을 수행합니다. mongoDB에 값을 읽고 쓰거나 토큰을 발급하는것과 같은 모든 backend 기능들은 resolver에서 수행합니다.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query 나 mutation의 input과 output은 schema라는 형태로 정의되어있습니다. 사용자가 작성한 스키마를 기준으로 데이터를 먼저 검사합니다. 스키마에 어긋나는 데이터가 있으면 에러를 발생시킵니다.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312540dc37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312540dc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생략해도 될 듯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312540dc37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312540dc3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mongodb collection의 예시입니다.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30eaae47d2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30eaae47d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플랫폼에 탑재한 글자탐지 알고리즘으로 테서랙트를 사용했습니다.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테서랙트에 이미지를 입력하면 이미지에 있는 글자의 좌표와 그 글자 어떤 글자인지 식별해주는 엔진입니다.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기본적으로 여러 language들이 공개되어있지만 손글씨 탐지를 위해 직접 langdata를 생성하고 학습시켜서 탑재했습니다.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30f65b0bd8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30f65b0bd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모바일과 pc에서 동일하게 작동하는걸 보여드리기 위해서 영상을 두개 촬영했고, 설명은 pc 화면 기준으로 하겠습니다.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회원가입 화면입니다. 회원가입에 필요한 정보들을 입력하고 있고, 패스워드는 SHA256 해시 함수를 사용해서 해시값으로 저장이 됩니다. 폼 체크도 완벽하게 하고있습니다.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로그인을 하게되면 JWT 토큰을 발급받습니다. 토큰을 이용해서 보이지 않았던 프로젝트 목록을 불러오는 모습입니다.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생성 화면입니다. 프로젝트에 필요한 정보들을 입력합니다.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이미지 업로드 화면입니다. pc에선 녹화가 되지 않았는데, 두장의 이미지를 업로드 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업로드한 이미지를 볼 수 있는 화면입니다. 방금 업로드 했기 때문에 ai 라벨링과 worker 라벨링 모두 false로 되어있습니다. 이미지는 자유롭게 삭제할 수 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테서렉트 페이지로 이동하게 되면 서버에 탑재되어있는 테서랙트 엔진으로 방금 업로드한 이미지의 ai 라벨링을 수행합니다.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 라벨링 화면에 들어가면 방금 ai가 라벨링한 데이터들이 들어가 있습니다. 이런식으로 ai가 먼저 라벨링을 하고 사람이 그 데이터를 수정하기만 하면 라벨링 시간을 엄청나게 줄일 수 있습니다. 라벨 추가, 수정, 삭제도 자유롭게 가능합니다.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다시 업로드된 이미지를 확인하면, ai 라벨링과 worker 라벨링 모두 true로 되어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라벨링한 데이터를 csv파일로 추출하는 기능입니다. 이렇게 추출한 csv파일은 서버에 탑재되는 ai를 다시 학습시키거나, 라벨링 데이터가 필요한 곳에 공급할 수 있습니다.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0eaae47d2_0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30eaae47d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향후 목표입니다.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tesseract ocr 모델의 성능을 개선시키는게 최우선 목표이고 여러 ocr 모델을 탑재해 원하는 모델을 선택해 탐지하는 기능을 추가할 예정입니다.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30eaae47d2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30eaae47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위의 url에 들어가시면 linux에서 nginx 기반으로 실제 서비스하고있는 플랫폼에 접속할 수 있고 모든 코드는 제 github repository에 오픈소스로 공개해두었습니다.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목차입니다. 프로젝트 개요, 구현, 시현 영상, 향후 목표 순으로 발표를 진행하겠습니다.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2fd0d771ab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2fd0d771a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라벨링이 무엇인지 설명하는 짧은 동영상입니다.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라벨링은 이런 식으로 ai 학습 데이터를 만들기 위해 데이터에 라벨을 붙이는 작업입니다.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라벨링 작업은 자동화가 어려워 사람이 일일히 데이터에 라벨을 붙여야 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그래서 데이터 라벨링은 영상 제목처럼 데이터 눈알 붙이기라고 표현하기도 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2fd0d771ab_1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2fd0d771ab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저는 방금 뉴스에 나온 “크라우드 웍스” 라는 데이터 라벨링 플랫폼과 2019년도에 데이터 바우처 사업에 참여해서 데이터 라벨링 작업을 굉장히 많이 해보았습니다.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라벨링을 하면서 일일히 라벨링 작업을 해야 하는 점에서 불편함을 많이 느꼈고, 자동화 할 수 있는 부분이 있을까 생각해보았습니다.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그게 제가 ai를 활용한 라벨링 보조 플랫폼을 생각하게 된 계기입니다.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라벨링 보조 플랫폼에선 ai가 먼저 라벨을 식별하고 그 후에 작업자가 라벨링 작업을 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앞서 말했던 데이터 눈알 붙이기에 비유하자면 그 전 까진 사람이 손으로 직접 눈알을 붙였다면 이제 눈알 붙이는 기계를 이용해서 눈알을 붙이는 셈입니다.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2fd0d771ab_1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2fd0d771ab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플랫폼을 활용할 분야는 사진, 이미지, 음성, 동영상 등 데이터 라벨링이 필요한 분야라면 어디서든 사용 가능합니다.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그래서 이번 캡스톤 디자인에서 플랫폼을 어떤 분야에 적용할지 생각하다 축사에서 사용하는 돼지의 정보에 대한 현황판 손글씨 데이터를 제공 받았습니다.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해당 현황표는 한 마리의 돼지에 대한 정보입니다.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이번 캡스톤 디자인은 라벨링 플랫폼의 구현과 손글씨 탐지 모델을 학습 시키고 라벨링 플랫폼에 손글씨 탐지 모델을 탑재해서 돼지 현황판 라벨링을 최대한 쉽게 하는 것이 목표입니다.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31237bc3e9_0_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31237bc3e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플랫폼의 효율성에 대해 설명하겠습니다.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기존의 라벨링 방식과 ai의 보조를 받은 라벨링을 각각 진행한 결과 평균 </a:t>
            </a:r>
            <a:r>
              <a:rPr i="1" lang="ko">
                <a:solidFill>
                  <a:schemeClr val="dk1"/>
                </a:solidFill>
              </a:rPr>
              <a:t>32% </a:t>
            </a:r>
            <a:r>
              <a:rPr lang="ko">
                <a:solidFill>
                  <a:schemeClr val="dk1"/>
                </a:solidFill>
              </a:rPr>
              <a:t>의 속도 차이를 보였습니다.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탐지 모델의 성능을 더 향상시킬수록 격차는 더 벌어질 것으로 예상됩니다.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2fd0d771ab_1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2fd0d771ab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기술을 설명하겠습니다.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front-end로는 react를 사용했고 back-end로 graphql server를 사용했습니다.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database는 mongoDB를 사용했고, 글자탐지 알고리즘으로 tesseract를 사용했습니다.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GnH_Hi2CtIcCAisAPDhXs3RbVhqwh5Hl/view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://drive.google.com/file/d/1UD0pjf1fMGrIV-_VBfO2n72PnaJhJGku/view" TargetMode="External"/><Relationship Id="rId6" Type="http://schemas.openxmlformats.org/officeDocument/2006/relationships/image" Target="../media/image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youtube.com/watch?v=WOmkHgtVabM" TargetMode="External"/><Relationship Id="rId4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500"/>
              <a:t>인공지능을 활용한</a:t>
            </a:r>
            <a:endParaRPr sz="4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500"/>
              <a:t>반자동 데이터 라벨링 플랫폼</a:t>
            </a:r>
            <a:endParaRPr sz="45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김수민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React</a:t>
            </a:r>
            <a:endParaRPr/>
          </a:p>
        </p:txBody>
      </p:sp>
      <p:pic>
        <p:nvPicPr>
          <p:cNvPr descr="열려 있는 Chromebook 노트북"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311700" y="1351900"/>
            <a:ext cx="3033000" cy="3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동적인 웹 제작에 유리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ant design UI 라이브러리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GraphQL 서버와 통신을 위한 Apollo</a:t>
            </a:r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4087" y="803675"/>
            <a:ext cx="4433198" cy="2770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22"/>
          <p:cNvGrpSpPr/>
          <p:nvPr/>
        </p:nvGrpSpPr>
        <p:grpSpPr>
          <a:xfrm>
            <a:off x="7210825" y="1678000"/>
            <a:ext cx="1541474" cy="3291298"/>
            <a:chOff x="7210825" y="1678000"/>
            <a:chExt cx="1541474" cy="3291298"/>
          </a:xfrm>
        </p:grpSpPr>
        <p:pic>
          <p:nvPicPr>
            <p:cNvPr descr="세로 모드로 설정된 검은색 스마트폰" id="136" name="Google Shape;136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210825" y="1678000"/>
              <a:ext cx="1541474" cy="32912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278000" y="1802400"/>
              <a:ext cx="1407125" cy="3042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구조</a:t>
            </a:r>
            <a:endParaRPr/>
          </a:p>
        </p:txBody>
      </p:sp>
      <p:sp>
        <p:nvSpPr>
          <p:cNvPr id="143" name="Google Shape;143;p23"/>
          <p:cNvSpPr txBox="1"/>
          <p:nvPr>
            <p:ph idx="4294967295" type="body"/>
          </p:nvPr>
        </p:nvSpPr>
        <p:spPr>
          <a:xfrm>
            <a:off x="4572000" y="1194575"/>
            <a:ext cx="4145100" cy="3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Query: GraphQL 서버의 읽기 전용 연산 (GET)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/>
              <a:t>Mutation: GraphQL 서버의 읽기-쓰기 연산 (POST)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/>
              <a:t>Resolver: Query, Mutation에 대한 처리 (MVC Controller)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/>
              <a:t>Schema: Query, Mutation의 Input Output Return 정의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3"/>
          <p:cNvSpPr/>
          <p:nvPr/>
        </p:nvSpPr>
        <p:spPr>
          <a:xfrm>
            <a:off x="1732737" y="3398100"/>
            <a:ext cx="643200" cy="181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45" name="Google Shape;145;p23"/>
          <p:cNvSpPr/>
          <p:nvPr/>
        </p:nvSpPr>
        <p:spPr>
          <a:xfrm>
            <a:off x="1596075" y="4496350"/>
            <a:ext cx="916500" cy="259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017725"/>
            <a:ext cx="3485275" cy="40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/>
          <p:nvPr/>
        </p:nvSpPr>
        <p:spPr>
          <a:xfrm>
            <a:off x="3655500" y="1362425"/>
            <a:ext cx="91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REACT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8" name="Google Shape;148;p23"/>
          <p:cNvSpPr txBox="1"/>
          <p:nvPr/>
        </p:nvSpPr>
        <p:spPr>
          <a:xfrm>
            <a:off x="3655500" y="3179700"/>
            <a:ext cx="91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GraphQL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3655500" y="4096150"/>
            <a:ext cx="108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MongoDB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MongoDB</a:t>
            </a:r>
            <a:endParaRPr/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659850" y="1511900"/>
            <a:ext cx="3910800" cy="19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Database - Collection (table) - Document (Row)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/>
              <a:t>mongoose</a:t>
            </a:r>
            <a:r>
              <a:rPr lang="ko" sz="1200"/>
              <a:t>를 사용하여 schema로 데이터 검사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200"/>
              <a:t>schema-less의 장점은 사라지지 않음</a:t>
            </a:r>
            <a:endParaRPr sz="1200"/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11888"/>
            <a:ext cx="4348150" cy="211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</a:t>
            </a:r>
            <a:r>
              <a:rPr lang="ko"/>
              <a:t>ongoDB User Collection (Table)</a:t>
            </a:r>
            <a:endParaRPr/>
          </a:p>
        </p:txBody>
      </p:sp>
      <p:sp>
        <p:nvSpPr>
          <p:cNvPr id="162" name="Google Shape;162;p25"/>
          <p:cNvSpPr/>
          <p:nvPr/>
        </p:nvSpPr>
        <p:spPr>
          <a:xfrm>
            <a:off x="4478950" y="1141825"/>
            <a:ext cx="14400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Client</a:t>
            </a:r>
            <a:endParaRPr/>
          </a:p>
        </p:txBody>
      </p:sp>
      <p:sp>
        <p:nvSpPr>
          <p:cNvPr id="163" name="Google Shape;163;p25"/>
          <p:cNvSpPr/>
          <p:nvPr/>
        </p:nvSpPr>
        <p:spPr>
          <a:xfrm>
            <a:off x="6594150" y="1141825"/>
            <a:ext cx="1440000" cy="54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Server</a:t>
            </a:r>
            <a:endParaRPr/>
          </a:p>
        </p:txBody>
      </p:sp>
      <p:cxnSp>
        <p:nvCxnSpPr>
          <p:cNvPr id="164" name="Google Shape;164;p25"/>
          <p:cNvCxnSpPr/>
          <p:nvPr/>
        </p:nvCxnSpPr>
        <p:spPr>
          <a:xfrm>
            <a:off x="5211050" y="1688525"/>
            <a:ext cx="17400" cy="34551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25"/>
          <p:cNvCxnSpPr/>
          <p:nvPr/>
        </p:nvCxnSpPr>
        <p:spPr>
          <a:xfrm>
            <a:off x="7305450" y="1688525"/>
            <a:ext cx="17400" cy="3455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25"/>
          <p:cNvCxnSpPr/>
          <p:nvPr/>
        </p:nvCxnSpPr>
        <p:spPr>
          <a:xfrm>
            <a:off x="5228350" y="2165275"/>
            <a:ext cx="20955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" name="Google Shape;167;p25"/>
          <p:cNvCxnSpPr/>
          <p:nvPr/>
        </p:nvCxnSpPr>
        <p:spPr>
          <a:xfrm rot="10800000">
            <a:off x="5228350" y="3720550"/>
            <a:ext cx="20955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Google Shape;168;p25"/>
          <p:cNvCxnSpPr/>
          <p:nvPr/>
        </p:nvCxnSpPr>
        <p:spPr>
          <a:xfrm rot="10800000">
            <a:off x="5211050" y="2683700"/>
            <a:ext cx="20955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Google Shape;169;p25"/>
          <p:cNvCxnSpPr/>
          <p:nvPr/>
        </p:nvCxnSpPr>
        <p:spPr>
          <a:xfrm>
            <a:off x="5211050" y="3202125"/>
            <a:ext cx="20955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" name="Google Shape;170;p25"/>
          <p:cNvSpPr txBox="1"/>
          <p:nvPr/>
        </p:nvSpPr>
        <p:spPr>
          <a:xfrm>
            <a:off x="5211050" y="1805925"/>
            <a:ext cx="2632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2"/>
                </a:solidFill>
              </a:rPr>
              <a:t>사용자</a:t>
            </a:r>
            <a:r>
              <a:rPr lang="ko" sz="1100">
                <a:solidFill>
                  <a:schemeClr val="lt2"/>
                </a:solidFill>
              </a:rPr>
              <a:t>가 id와 pw를 입력해 로그인</a:t>
            </a:r>
            <a:endParaRPr sz="1100">
              <a:solidFill>
                <a:schemeClr val="lt2"/>
              </a:solidFill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5228450" y="2284025"/>
            <a:ext cx="2632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2"/>
                </a:solidFill>
              </a:rPr>
              <a:t>클라이언트에 JWT 전달</a:t>
            </a:r>
            <a:endParaRPr sz="1100">
              <a:solidFill>
                <a:schemeClr val="lt2"/>
              </a:solidFill>
            </a:endParaRPr>
          </a:p>
        </p:txBody>
      </p:sp>
      <p:sp>
        <p:nvSpPr>
          <p:cNvPr id="172" name="Google Shape;172;p25"/>
          <p:cNvSpPr txBox="1"/>
          <p:nvPr/>
        </p:nvSpPr>
        <p:spPr>
          <a:xfrm>
            <a:off x="5211050" y="2848125"/>
            <a:ext cx="2632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2"/>
                </a:solidFill>
              </a:rPr>
              <a:t>헤더에 JWT 전달</a:t>
            </a:r>
            <a:endParaRPr sz="1100">
              <a:solidFill>
                <a:schemeClr val="lt2"/>
              </a:solidFill>
            </a:endParaRPr>
          </a:p>
        </p:txBody>
      </p:sp>
      <p:sp>
        <p:nvSpPr>
          <p:cNvPr id="173" name="Google Shape;173;p25"/>
          <p:cNvSpPr txBox="1"/>
          <p:nvPr/>
        </p:nvSpPr>
        <p:spPr>
          <a:xfrm>
            <a:off x="5211050" y="3312825"/>
            <a:ext cx="2632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2"/>
                </a:solidFill>
              </a:rPr>
              <a:t>요청에 대한 응답 전달</a:t>
            </a:r>
            <a:endParaRPr sz="1100">
              <a:solidFill>
                <a:schemeClr val="lt2"/>
              </a:solidFill>
            </a:endParaRPr>
          </a:p>
        </p:txBody>
      </p:sp>
      <p:cxnSp>
        <p:nvCxnSpPr>
          <p:cNvPr id="174" name="Google Shape;174;p25"/>
          <p:cNvCxnSpPr/>
          <p:nvPr/>
        </p:nvCxnSpPr>
        <p:spPr>
          <a:xfrm>
            <a:off x="7438150" y="2165275"/>
            <a:ext cx="0" cy="4848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5" name="Google Shape;175;p25"/>
          <p:cNvCxnSpPr/>
          <p:nvPr/>
        </p:nvCxnSpPr>
        <p:spPr>
          <a:xfrm>
            <a:off x="7438150" y="3173675"/>
            <a:ext cx="0" cy="4848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" name="Google Shape;176;p25"/>
          <p:cNvSpPr txBox="1"/>
          <p:nvPr/>
        </p:nvSpPr>
        <p:spPr>
          <a:xfrm>
            <a:off x="7438150" y="2114825"/>
            <a:ext cx="1138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2"/>
                </a:solidFill>
              </a:rPr>
              <a:t>요청을 확인하고</a:t>
            </a:r>
            <a:endParaRPr sz="11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2"/>
                </a:solidFill>
              </a:rPr>
              <a:t>token 발급</a:t>
            </a:r>
            <a:endParaRPr sz="1100">
              <a:solidFill>
                <a:schemeClr val="lt2"/>
              </a:solidFill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7438150" y="3133525"/>
            <a:ext cx="144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2"/>
                </a:solidFill>
              </a:rPr>
              <a:t>JWT 서명을 체크하고</a:t>
            </a:r>
            <a:endParaRPr sz="11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2"/>
                </a:solidFill>
              </a:rPr>
              <a:t>사용자 정보 확인</a:t>
            </a:r>
            <a:endParaRPr sz="1100">
              <a:solidFill>
                <a:schemeClr val="lt2"/>
              </a:solidFill>
            </a:endParaRPr>
          </a:p>
        </p:txBody>
      </p:sp>
      <p:pic>
        <p:nvPicPr>
          <p:cNvPr id="178" name="Google Shape;178;p25"/>
          <p:cNvPicPr preferRelativeResize="0"/>
          <p:nvPr/>
        </p:nvPicPr>
        <p:blipFill rotWithShape="1">
          <a:blip r:embed="rId3">
            <a:alphaModFix/>
          </a:blip>
          <a:srcRect b="0" l="0" r="44906" t="0"/>
          <a:stretch/>
        </p:blipFill>
        <p:spPr>
          <a:xfrm>
            <a:off x="607850" y="2079993"/>
            <a:ext cx="4174152" cy="263025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5"/>
          <p:cNvSpPr txBox="1"/>
          <p:nvPr/>
        </p:nvSpPr>
        <p:spPr>
          <a:xfrm>
            <a:off x="607850" y="1562350"/>
            <a:ext cx="3195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2"/>
                </a:solidFill>
              </a:rPr>
              <a:t>database → collection → document</a:t>
            </a:r>
            <a:endParaRPr sz="13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tesseract</a:t>
            </a:r>
            <a:endParaRPr/>
          </a:p>
        </p:txBody>
      </p:sp>
      <p:pic>
        <p:nvPicPr>
          <p:cNvPr id="185" name="Google Shape;185;p26"/>
          <p:cNvPicPr preferRelativeResize="0"/>
          <p:nvPr/>
        </p:nvPicPr>
        <p:blipFill rotWithShape="1">
          <a:blip r:embed="rId3">
            <a:alphaModFix/>
          </a:blip>
          <a:srcRect b="0" l="17133" r="16889" t="0"/>
          <a:stretch/>
        </p:blipFill>
        <p:spPr>
          <a:xfrm>
            <a:off x="2333925" y="1017725"/>
            <a:ext cx="4476150" cy="339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7" title="apollo - 개인 - Microsoft​ Edge 2022-06-04 13-51-1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6844300" cy="397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7" title="RPReplay_Final1654319407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06925" y="0"/>
            <a:ext cx="1837083" cy="3972077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7"/>
          <p:cNvSpPr/>
          <p:nvPr/>
        </p:nvSpPr>
        <p:spPr>
          <a:xfrm>
            <a:off x="523200" y="4016274"/>
            <a:ext cx="1045200" cy="1045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회원가입</a:t>
            </a:r>
            <a:endParaRPr b="1" sz="1100"/>
          </a:p>
        </p:txBody>
      </p:sp>
      <p:sp>
        <p:nvSpPr>
          <p:cNvPr id="193" name="Google Shape;193;p27"/>
          <p:cNvSpPr/>
          <p:nvPr/>
        </p:nvSpPr>
        <p:spPr>
          <a:xfrm>
            <a:off x="1698600" y="4016274"/>
            <a:ext cx="1045200" cy="1045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로그인</a:t>
            </a:r>
            <a:endParaRPr b="1" sz="1100"/>
          </a:p>
        </p:txBody>
      </p:sp>
      <p:sp>
        <p:nvSpPr>
          <p:cNvPr id="194" name="Google Shape;194;p27"/>
          <p:cNvSpPr/>
          <p:nvPr/>
        </p:nvSpPr>
        <p:spPr>
          <a:xfrm>
            <a:off x="2874000" y="4016274"/>
            <a:ext cx="1045200" cy="1045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프로젝트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생성</a:t>
            </a:r>
            <a:endParaRPr b="1" sz="1100"/>
          </a:p>
        </p:txBody>
      </p:sp>
      <p:sp>
        <p:nvSpPr>
          <p:cNvPr id="195" name="Google Shape;195;p27"/>
          <p:cNvSpPr/>
          <p:nvPr/>
        </p:nvSpPr>
        <p:spPr>
          <a:xfrm>
            <a:off x="4049400" y="4016274"/>
            <a:ext cx="1045200" cy="1045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이미지 업로드</a:t>
            </a:r>
            <a:endParaRPr b="1" sz="1100"/>
          </a:p>
        </p:txBody>
      </p:sp>
      <p:sp>
        <p:nvSpPr>
          <p:cNvPr id="196" name="Google Shape;196;p27"/>
          <p:cNvSpPr/>
          <p:nvPr/>
        </p:nvSpPr>
        <p:spPr>
          <a:xfrm>
            <a:off x="5224800" y="4016274"/>
            <a:ext cx="1045200" cy="1045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ai 라벨링</a:t>
            </a:r>
            <a:endParaRPr b="1" sz="1100"/>
          </a:p>
        </p:txBody>
      </p:sp>
      <p:sp>
        <p:nvSpPr>
          <p:cNvPr id="197" name="Google Shape;197;p27"/>
          <p:cNvSpPr/>
          <p:nvPr/>
        </p:nvSpPr>
        <p:spPr>
          <a:xfrm>
            <a:off x="6400200" y="4016274"/>
            <a:ext cx="1045200" cy="1045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작업자 라벨링</a:t>
            </a:r>
            <a:endParaRPr b="1" sz="1100"/>
          </a:p>
        </p:txBody>
      </p:sp>
      <p:sp>
        <p:nvSpPr>
          <p:cNvPr id="198" name="Google Shape;198;p27"/>
          <p:cNvSpPr/>
          <p:nvPr/>
        </p:nvSpPr>
        <p:spPr>
          <a:xfrm>
            <a:off x="7575600" y="4016274"/>
            <a:ext cx="1045200" cy="1045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라벨링 데이터 추출</a:t>
            </a:r>
            <a:endParaRPr b="1"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향후목표</a:t>
            </a:r>
            <a:endParaRPr/>
          </a:p>
        </p:txBody>
      </p:sp>
      <p:sp>
        <p:nvSpPr>
          <p:cNvPr id="204" name="Google Shape;204;p28"/>
          <p:cNvSpPr txBox="1"/>
          <p:nvPr>
            <p:ph idx="1" type="body"/>
          </p:nvPr>
        </p:nvSpPr>
        <p:spPr>
          <a:xfrm>
            <a:off x="881450" y="1433975"/>
            <a:ext cx="5646000" cy="7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ko" sz="1280"/>
              <a:t>OCR 모델의 성능 개선</a:t>
            </a:r>
            <a:endParaRPr sz="128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r>
              <a:rPr lang="ko" sz="1280"/>
              <a:t>여러 OCR 모델을 탑재해 원하는 모델을 선택해 탐지하는 기능</a:t>
            </a:r>
            <a:endParaRPr sz="128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/>
          <p:nvPr>
            <p:ph type="title"/>
          </p:nvPr>
        </p:nvSpPr>
        <p:spPr>
          <a:xfrm>
            <a:off x="311700" y="445025"/>
            <a:ext cx="8520600" cy="6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nuietest.shop:3000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263" y="1212425"/>
            <a:ext cx="5551125" cy="323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9"/>
          <p:cNvSpPr txBox="1"/>
          <p:nvPr>
            <p:ph type="title"/>
          </p:nvPr>
        </p:nvSpPr>
        <p:spPr>
          <a:xfrm>
            <a:off x="311700" y="4452000"/>
            <a:ext cx="85206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github.com/eddhall0821</a:t>
            </a:r>
            <a:endParaRPr sz="20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2" type="body"/>
          </p:nvPr>
        </p:nvSpPr>
        <p:spPr>
          <a:xfrm>
            <a:off x="4939500" y="724200"/>
            <a:ext cx="39291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프로젝트 개요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데이터 라벨링이란?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데이터 라벨링 보조 서비스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활용 목표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플랫</a:t>
            </a:r>
            <a:r>
              <a:rPr lang="ko" sz="1500"/>
              <a:t>폼 </a:t>
            </a:r>
            <a:r>
              <a:rPr lang="ko" sz="1500"/>
              <a:t>효율성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/>
              <a:t>구현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React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데이터 구조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mongoDB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tesseract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/>
              <a:t>시현 영상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향후 목표</a:t>
            </a:r>
            <a:endParaRPr b="1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정부는 데이터라벨링과 관련한 일자리가 29만 5천 개 창출될 것으로 예상했습니다. 조금은 생소할 수 있는 이 개념, 과연 어떤 활동인지 직접 체험해봤습니다. &#10;&#10;▣ 기사 더보기 : https://bit.ly/2htjyxS&#10;&#10;▣ KBS 뉴스 보기&#10;◇ PC : http://news.kbs.co.kr&#10;◇ 모바일 : http://mn.kbs.co.kr&#10;&#10;▣ 제보안내&#10;◇ 카카오톡에서 'KBS뉴스' 검색&#10;◇ 전화: 02-781-1234&#10;◇ 홈페이지: https://goo.gl/4bWbkG&#10;◇ 이메일: kbs1234@kbs.co.kr&#10;&#10;▣ KBS뉴스 유튜브 구독하기 : https://goo.gl/qCWZjZ&#10;▣ KBS뉴스 유튜브 커뮤니티 : https://goo.gl/6yk &#10;&#10;#데이터 #데이터라벨링 #데이터댐" id="66" name="Google Shape;66;p15" title="'데이터 눈알 붙이기'? 직접 체험해보니 / KBS뉴스(News)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800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라벨링이란</a:t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3685775"/>
            <a:ext cx="8520600" cy="8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 AI 학습 데이터를 만들기 위해 데이터에 라벨을 붙이는 작업</a:t>
            </a:r>
            <a:endParaRPr/>
          </a:p>
        </p:txBody>
      </p:sp>
      <p:sp>
        <p:nvSpPr>
          <p:cNvPr id="73" name="Google Shape;73;p16"/>
          <p:cNvSpPr/>
          <p:nvPr/>
        </p:nvSpPr>
        <p:spPr>
          <a:xfrm>
            <a:off x="1644900" y="1545700"/>
            <a:ext cx="1549200" cy="1549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라벨링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전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데이터</a:t>
            </a:r>
            <a:endParaRPr sz="1700"/>
          </a:p>
        </p:txBody>
      </p:sp>
      <p:sp>
        <p:nvSpPr>
          <p:cNvPr id="74" name="Google Shape;74;p16"/>
          <p:cNvSpPr/>
          <p:nvPr/>
        </p:nvSpPr>
        <p:spPr>
          <a:xfrm>
            <a:off x="3896124" y="1545695"/>
            <a:ext cx="1549500" cy="1549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사람이 직접 라벨링</a:t>
            </a:r>
            <a:endParaRPr sz="1700"/>
          </a:p>
        </p:txBody>
      </p:sp>
      <p:sp>
        <p:nvSpPr>
          <p:cNvPr id="75" name="Google Shape;75;p16"/>
          <p:cNvSpPr/>
          <p:nvPr/>
        </p:nvSpPr>
        <p:spPr>
          <a:xfrm>
            <a:off x="6147650" y="1545700"/>
            <a:ext cx="1549200" cy="1549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라벨링 완료 데이터</a:t>
            </a:r>
            <a:endParaRPr sz="1700"/>
          </a:p>
        </p:txBody>
      </p:sp>
      <p:cxnSp>
        <p:nvCxnSpPr>
          <p:cNvPr id="76" name="Google Shape;76;p16"/>
          <p:cNvCxnSpPr>
            <a:endCxn id="74" idx="2"/>
          </p:cNvCxnSpPr>
          <p:nvPr/>
        </p:nvCxnSpPr>
        <p:spPr>
          <a:xfrm flipH="1" rot="10800000">
            <a:off x="3198324" y="2320445"/>
            <a:ext cx="697800" cy="9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" name="Google Shape;77;p16"/>
          <p:cNvCxnSpPr/>
          <p:nvPr/>
        </p:nvCxnSpPr>
        <p:spPr>
          <a:xfrm flipH="1" rot="10800000">
            <a:off x="5445624" y="2315495"/>
            <a:ext cx="697800" cy="9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라벨링 보조 플랫폼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3685775"/>
            <a:ext cx="8520600" cy="8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AI로</a:t>
            </a:r>
            <a:r>
              <a:rPr lang="ko"/>
              <a:t> 라벨링된 라벨을 작업자가 검수</a:t>
            </a:r>
            <a:endParaRPr/>
          </a:p>
        </p:txBody>
      </p:sp>
      <p:sp>
        <p:nvSpPr>
          <p:cNvPr id="84" name="Google Shape;84;p17"/>
          <p:cNvSpPr/>
          <p:nvPr/>
        </p:nvSpPr>
        <p:spPr>
          <a:xfrm>
            <a:off x="420275" y="1577000"/>
            <a:ext cx="1549200" cy="1549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라벨링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전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데이터</a:t>
            </a:r>
            <a:endParaRPr sz="1700"/>
          </a:p>
        </p:txBody>
      </p:sp>
      <p:sp>
        <p:nvSpPr>
          <p:cNvPr id="85" name="Google Shape;85;p17"/>
          <p:cNvSpPr/>
          <p:nvPr/>
        </p:nvSpPr>
        <p:spPr>
          <a:xfrm>
            <a:off x="4923024" y="1576995"/>
            <a:ext cx="1549500" cy="1549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사람이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라벨링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검수</a:t>
            </a:r>
            <a:endParaRPr sz="1700"/>
          </a:p>
        </p:txBody>
      </p:sp>
      <p:sp>
        <p:nvSpPr>
          <p:cNvPr id="86" name="Google Shape;86;p17"/>
          <p:cNvSpPr/>
          <p:nvPr/>
        </p:nvSpPr>
        <p:spPr>
          <a:xfrm>
            <a:off x="7174550" y="1577000"/>
            <a:ext cx="1549200" cy="1549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라벨링 완료 데이터</a:t>
            </a:r>
            <a:endParaRPr sz="1700"/>
          </a:p>
        </p:txBody>
      </p:sp>
      <p:cxnSp>
        <p:nvCxnSpPr>
          <p:cNvPr id="87" name="Google Shape;87;p17"/>
          <p:cNvCxnSpPr>
            <a:endCxn id="85" idx="2"/>
          </p:cNvCxnSpPr>
          <p:nvPr/>
        </p:nvCxnSpPr>
        <p:spPr>
          <a:xfrm flipH="1" rot="10800000">
            <a:off x="4225224" y="2351745"/>
            <a:ext cx="697800" cy="9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" name="Google Shape;88;p17"/>
          <p:cNvCxnSpPr/>
          <p:nvPr/>
        </p:nvCxnSpPr>
        <p:spPr>
          <a:xfrm flipH="1" rot="10800000">
            <a:off x="6472524" y="2346795"/>
            <a:ext cx="697800" cy="9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" name="Google Shape;89;p17"/>
          <p:cNvSpPr/>
          <p:nvPr/>
        </p:nvSpPr>
        <p:spPr>
          <a:xfrm>
            <a:off x="2671499" y="1576995"/>
            <a:ext cx="1549500" cy="1549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AI로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1차 라벨링</a:t>
            </a:r>
            <a:endParaRPr sz="1700"/>
          </a:p>
        </p:txBody>
      </p:sp>
      <p:cxnSp>
        <p:nvCxnSpPr>
          <p:cNvPr id="90" name="Google Shape;90;p17"/>
          <p:cNvCxnSpPr>
            <a:endCxn id="89" idx="2"/>
          </p:cNvCxnSpPr>
          <p:nvPr/>
        </p:nvCxnSpPr>
        <p:spPr>
          <a:xfrm flipH="1" rot="10800000">
            <a:off x="1973699" y="2351745"/>
            <a:ext cx="697800" cy="9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활용 목표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4490200"/>
            <a:ext cx="8520600" cy="4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현황판 손글씨 데이터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425" y="1135775"/>
            <a:ext cx="4315151" cy="323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플랫</a:t>
            </a:r>
            <a:r>
              <a:rPr lang="ko"/>
              <a:t>폼 효율성</a:t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4490200"/>
            <a:ext cx="8520600" cy="4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데이</a:t>
            </a:r>
            <a:r>
              <a:rPr lang="ko"/>
              <a:t>터 10개 기준</a:t>
            </a:r>
            <a:endParaRPr/>
          </a:p>
        </p:txBody>
      </p:sp>
      <p:sp>
        <p:nvSpPr>
          <p:cNvPr id="104" name="Google Shape;104;p19"/>
          <p:cNvSpPr/>
          <p:nvPr/>
        </p:nvSpPr>
        <p:spPr>
          <a:xfrm>
            <a:off x="2157725" y="2135075"/>
            <a:ext cx="1549200" cy="1549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기존 라벨링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평균 67.4초</a:t>
            </a:r>
            <a:endParaRPr sz="1500"/>
          </a:p>
        </p:txBody>
      </p:sp>
      <p:sp>
        <p:nvSpPr>
          <p:cNvPr id="105" name="Google Shape;105;p19"/>
          <p:cNvSpPr/>
          <p:nvPr/>
        </p:nvSpPr>
        <p:spPr>
          <a:xfrm>
            <a:off x="5113126" y="910577"/>
            <a:ext cx="2207700" cy="2207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AI 보조 라벨링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평균 45.2초</a:t>
            </a:r>
            <a:endParaRPr sz="1700"/>
          </a:p>
        </p:txBody>
      </p:sp>
      <p:sp>
        <p:nvSpPr>
          <p:cNvPr id="106" name="Google Shape;106;p19"/>
          <p:cNvSpPr/>
          <p:nvPr/>
        </p:nvSpPr>
        <p:spPr>
          <a:xfrm flipH="1" rot="9805373">
            <a:off x="3868957" y="2169496"/>
            <a:ext cx="1199766" cy="80451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9"/>
          <p:cNvSpPr txBox="1"/>
          <p:nvPr/>
        </p:nvSpPr>
        <p:spPr>
          <a:xfrm>
            <a:off x="4187125" y="2371650"/>
            <a:ext cx="143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32</a:t>
            </a:r>
            <a:r>
              <a:rPr lang="ko">
                <a:solidFill>
                  <a:schemeClr val="dk1"/>
                </a:solidFill>
              </a:rPr>
              <a:t>%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구현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Google Shape;117;p21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기술</a:t>
            </a:r>
            <a:endParaRPr/>
          </a:p>
        </p:txBody>
      </p:sp>
      <p:sp>
        <p:nvSpPr>
          <p:cNvPr id="119" name="Google Shape;119;p21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1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GraphQL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BACK-END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1" name="Google Shape;121;p21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1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React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FRONT-END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3" name="Google Shape;123;p21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1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mongoDB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Database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1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tesseract</a:t>
            </a:r>
            <a:endParaRPr sz="12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